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705" r:id="rId2"/>
    <p:sldId id="310" r:id="rId3"/>
    <p:sldId id="1738" r:id="rId4"/>
    <p:sldId id="1740" r:id="rId5"/>
    <p:sldId id="1742" r:id="rId6"/>
    <p:sldId id="1739" r:id="rId7"/>
    <p:sldId id="1737" r:id="rId8"/>
    <p:sldId id="1716" r:id="rId9"/>
    <p:sldId id="1715" r:id="rId10"/>
    <p:sldId id="1718" r:id="rId11"/>
    <p:sldId id="1719" r:id="rId12"/>
    <p:sldId id="1720" r:id="rId13"/>
    <p:sldId id="1741" r:id="rId14"/>
    <p:sldId id="1722" r:id="rId15"/>
    <p:sldId id="1724" r:id="rId16"/>
    <p:sldId id="1725" r:id="rId17"/>
    <p:sldId id="1726" r:id="rId18"/>
    <p:sldId id="1727" r:id="rId19"/>
    <p:sldId id="1728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146" d="100"/>
          <a:sy n="146" d="100"/>
        </p:scale>
        <p:origin x="22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03/18/2019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03/18/2019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knowledge.exlibrisgroup.com/Alma/Product_Documentation/010Alma_Online_Help_(English)/080Analytics/010Introduction/The_Basics_of_Working_with_Analytics/Analytics_Folders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D1FC8-0403-4322-8746-2486C3676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2932295"/>
            <a:ext cx="8352928" cy="719575"/>
          </a:xfrm>
        </p:spPr>
        <p:txBody>
          <a:bodyPr/>
          <a:lstStyle/>
          <a:p>
            <a:r>
              <a:rPr lang="en-US" sz="3200" dirty="0"/>
              <a:t>How </a:t>
            </a:r>
            <a:r>
              <a:rPr lang="en-US" sz="3200"/>
              <a:t>to </a:t>
            </a:r>
            <a:r>
              <a:rPr lang="en-US" sz="3200" smtClean="0"/>
              <a:t>Edit </a:t>
            </a:r>
            <a:r>
              <a:rPr lang="en-US" sz="3200"/>
              <a:t>a </a:t>
            </a:r>
            <a:r>
              <a:rPr lang="en-US" sz="3200" smtClean="0"/>
              <a:t>Default </a:t>
            </a:r>
            <a:r>
              <a:rPr lang="en-US" sz="3200" dirty="0"/>
              <a:t>Alma </a:t>
            </a:r>
            <a:r>
              <a:rPr lang="en-US" sz="3200"/>
              <a:t>Analytics </a:t>
            </a:r>
            <a:r>
              <a:rPr lang="en-US" sz="3200" smtClean="0"/>
              <a:t>Dashboard</a:t>
            </a:r>
            <a:endParaRPr lang="en-US"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432E60-0E52-4BCE-BBFB-D2DCFF020D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987" y="4055411"/>
            <a:ext cx="5621337" cy="82059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Yoel Kortick</a:t>
            </a:r>
          </a:p>
          <a:p>
            <a:r>
              <a:rPr lang="en-US" sz="2800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218215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B97DFE-35EF-4358-936A-12F8773A0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58" y="1635646"/>
            <a:ext cx="3714750" cy="2771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four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From this tab of the dashboard we choose “edit dashboard”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DE591-61F7-4735-ABD9-A7253EB541A2}"/>
              </a:ext>
            </a:extLst>
          </p:cNvPr>
          <p:cNvSpPr/>
          <p:nvPr/>
        </p:nvSpPr>
        <p:spPr>
          <a:xfrm>
            <a:off x="4429454" y="2211710"/>
            <a:ext cx="180020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4BF844-41AC-4FA2-9E39-479D054DB08B}"/>
              </a:ext>
            </a:extLst>
          </p:cNvPr>
          <p:cNvSpPr/>
          <p:nvPr/>
        </p:nvSpPr>
        <p:spPr>
          <a:xfrm>
            <a:off x="6084168" y="1995686"/>
            <a:ext cx="21602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89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F3A6AD-754F-423E-8842-4751A8826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473761"/>
            <a:ext cx="9144000" cy="3042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1"/>
            <a:ext cx="8424936" cy="1232801"/>
          </a:xfrm>
        </p:spPr>
        <p:txBody>
          <a:bodyPr>
            <a:normAutofit/>
          </a:bodyPr>
          <a:lstStyle/>
          <a:p>
            <a:r>
              <a:rPr lang="en-US" dirty="0"/>
              <a:t>Now we will click “edit analysis” on the report, edit and save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DE591-61F7-4735-ABD9-A7253EB541A2}"/>
              </a:ext>
            </a:extLst>
          </p:cNvPr>
          <p:cNvSpPr/>
          <p:nvPr/>
        </p:nvSpPr>
        <p:spPr>
          <a:xfrm>
            <a:off x="7596336" y="4209090"/>
            <a:ext cx="1152128" cy="2348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4DDD83-7FFC-4CB9-A453-602D452FAEC9}"/>
              </a:ext>
            </a:extLst>
          </p:cNvPr>
          <p:cNvSpPr/>
          <p:nvPr/>
        </p:nvSpPr>
        <p:spPr>
          <a:xfrm>
            <a:off x="8676456" y="3291830"/>
            <a:ext cx="28803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1727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five (continued)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1"/>
            <a:ext cx="8424936" cy="504057"/>
          </a:xfrm>
        </p:spPr>
        <p:txBody>
          <a:bodyPr>
            <a:normAutofit/>
          </a:bodyPr>
          <a:lstStyle/>
          <a:p>
            <a:r>
              <a:rPr lang="en-US" dirty="0"/>
              <a:t>Now edit the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4B8A4-BDE8-4E15-B36F-1A25A1861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32" y="1419622"/>
            <a:ext cx="6119204" cy="32891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7545DA-41AA-43E9-94B7-F8430F8B47C9}"/>
              </a:ext>
            </a:extLst>
          </p:cNvPr>
          <p:cNvSpPr txBox="1"/>
          <p:nvPr/>
        </p:nvSpPr>
        <p:spPr>
          <a:xfrm>
            <a:off x="5940152" y="3579862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Delete this</a:t>
            </a:r>
            <a:endParaRPr lang="he-I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7F1FCA-59F5-4D04-B7BB-EAE6C5EE8F14}"/>
              </a:ext>
            </a:extLst>
          </p:cNvPr>
          <p:cNvCxnSpPr>
            <a:cxnSpLocks/>
          </p:cNvCxnSpPr>
          <p:nvPr/>
        </p:nvCxnSpPr>
        <p:spPr>
          <a:xfrm flipH="1" flipV="1">
            <a:off x="6012160" y="3219822"/>
            <a:ext cx="21602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45566C0-356E-41B6-9E3E-4E59C81919B9}"/>
              </a:ext>
            </a:extLst>
          </p:cNvPr>
          <p:cNvSpPr txBox="1"/>
          <p:nvPr/>
        </p:nvSpPr>
        <p:spPr>
          <a:xfrm>
            <a:off x="2555776" y="3579862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Add these</a:t>
            </a:r>
            <a:endParaRPr lang="he-I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BB25C1-FDFB-43F9-8CF8-4F2379A73532}"/>
              </a:ext>
            </a:extLst>
          </p:cNvPr>
          <p:cNvCxnSpPr/>
          <p:nvPr/>
        </p:nvCxnSpPr>
        <p:spPr>
          <a:xfrm flipH="1" flipV="1">
            <a:off x="2555776" y="3064210"/>
            <a:ext cx="288032" cy="515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D8F4D7D-4AD2-40A1-9720-303D2527D972}"/>
              </a:ext>
            </a:extLst>
          </p:cNvPr>
          <p:cNvSpPr/>
          <p:nvPr/>
        </p:nvSpPr>
        <p:spPr>
          <a:xfrm>
            <a:off x="4788024" y="2787774"/>
            <a:ext cx="160242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7B3185-BAA1-4374-B19C-D3334215776B}"/>
              </a:ext>
            </a:extLst>
          </p:cNvPr>
          <p:cNvSpPr/>
          <p:nvPr/>
        </p:nvSpPr>
        <p:spPr>
          <a:xfrm>
            <a:off x="2042596" y="2683867"/>
            <a:ext cx="1161252" cy="277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386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16CE6E-2977-4EA1-9415-92EA8C0AE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86" y="1281995"/>
            <a:ext cx="4711228" cy="3381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five (continued)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1"/>
            <a:ext cx="8424936" cy="50405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After making sure it works as desired save it in the local folder directory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7B3185-BAA1-4374-B19C-D3334215776B}"/>
              </a:ext>
            </a:extLst>
          </p:cNvPr>
          <p:cNvSpPr/>
          <p:nvPr/>
        </p:nvSpPr>
        <p:spPr>
          <a:xfrm>
            <a:off x="3059832" y="3291831"/>
            <a:ext cx="65719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4DD222-230D-4E8D-A276-CDDCCC098C52}"/>
              </a:ext>
            </a:extLst>
          </p:cNvPr>
          <p:cNvSpPr/>
          <p:nvPr/>
        </p:nvSpPr>
        <p:spPr>
          <a:xfrm>
            <a:off x="2411760" y="2118436"/>
            <a:ext cx="1152128" cy="237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9434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B9B58B-DED1-46DB-87D8-B62C39144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7906"/>
            <a:ext cx="9144000" cy="2060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six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1"/>
            <a:ext cx="8424936" cy="1224137"/>
          </a:xfrm>
        </p:spPr>
        <p:txBody>
          <a:bodyPr>
            <a:normAutofit/>
          </a:bodyPr>
          <a:lstStyle/>
          <a:p>
            <a:r>
              <a:rPr lang="en-US" dirty="0"/>
              <a:t>Now we need to edit the dashboard to point to the new report.  The dashboard is in a local folder but it is still “pointing to” the reports under the Alma folder.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89233-8C18-45F8-B23E-DC059337785D}"/>
              </a:ext>
            </a:extLst>
          </p:cNvPr>
          <p:cNvSpPr/>
          <p:nvPr/>
        </p:nvSpPr>
        <p:spPr>
          <a:xfrm>
            <a:off x="7524328" y="2571750"/>
            <a:ext cx="129614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3345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FC52A1-A589-415E-8FB0-324483C8F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658"/>
            <a:ext cx="9144000" cy="2978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six (continued)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9541"/>
            <a:ext cx="8712968" cy="720081"/>
          </a:xfrm>
        </p:spPr>
        <p:txBody>
          <a:bodyPr>
            <a:normAutofit/>
          </a:bodyPr>
          <a:lstStyle/>
          <a:p>
            <a:r>
              <a:rPr lang="en-US" sz="2000" dirty="0"/>
              <a:t>Delete the link to the old report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89233-8C18-45F8-B23E-DC059337785D}"/>
              </a:ext>
            </a:extLst>
          </p:cNvPr>
          <p:cNvSpPr/>
          <p:nvPr/>
        </p:nvSpPr>
        <p:spPr>
          <a:xfrm>
            <a:off x="8588552" y="3147814"/>
            <a:ext cx="30392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80583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3D5D7-81C8-4C74-BEC4-58ACBB0CF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30706"/>
            <a:ext cx="3502067" cy="4042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six (continued)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617" y="843558"/>
            <a:ext cx="3816424" cy="1008113"/>
          </a:xfrm>
        </p:spPr>
        <p:txBody>
          <a:bodyPr>
            <a:normAutofit/>
          </a:bodyPr>
          <a:lstStyle/>
          <a:p>
            <a:r>
              <a:rPr lang="en-US" sz="2000" dirty="0"/>
              <a:t>Navigate to the new report and drag into the dashboard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89233-8C18-45F8-B23E-DC059337785D}"/>
              </a:ext>
            </a:extLst>
          </p:cNvPr>
          <p:cNvSpPr/>
          <p:nvPr/>
        </p:nvSpPr>
        <p:spPr>
          <a:xfrm>
            <a:off x="415484" y="3579862"/>
            <a:ext cx="1402297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00986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six (continued)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55526"/>
            <a:ext cx="8712968" cy="720081"/>
          </a:xfrm>
        </p:spPr>
        <p:txBody>
          <a:bodyPr>
            <a:normAutofit/>
          </a:bodyPr>
          <a:lstStyle/>
          <a:p>
            <a:r>
              <a:rPr lang="en-US" dirty="0"/>
              <a:t>Drag the new report into the dashboard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89233-8C18-45F8-B23E-DC059337785D}"/>
              </a:ext>
            </a:extLst>
          </p:cNvPr>
          <p:cNvSpPr/>
          <p:nvPr/>
        </p:nvSpPr>
        <p:spPr>
          <a:xfrm>
            <a:off x="7418175" y="3147530"/>
            <a:ext cx="1402297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AB1C9-0D7B-4A86-883C-5A63889B8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96" y="1046481"/>
            <a:ext cx="9144000" cy="35712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1BCF0D-5CF2-4678-BB82-368865788C97}"/>
              </a:ext>
            </a:extLst>
          </p:cNvPr>
          <p:cNvSpPr/>
          <p:nvPr/>
        </p:nvSpPr>
        <p:spPr>
          <a:xfrm>
            <a:off x="0" y="4155926"/>
            <a:ext cx="133164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9D0C43-32F7-48D7-BFE6-45AD8F96CBD5}"/>
              </a:ext>
            </a:extLst>
          </p:cNvPr>
          <p:cNvCxnSpPr/>
          <p:nvPr/>
        </p:nvCxnSpPr>
        <p:spPr>
          <a:xfrm flipV="1">
            <a:off x="1331640" y="3507570"/>
            <a:ext cx="3168352" cy="792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748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63F45-266B-4A55-9ADF-4175E45DD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25" y="1223599"/>
            <a:ext cx="6298949" cy="3588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six (continued)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9541"/>
            <a:ext cx="8712968" cy="432049"/>
          </a:xfrm>
        </p:spPr>
        <p:txBody>
          <a:bodyPr>
            <a:normAutofit/>
          </a:bodyPr>
          <a:lstStyle/>
          <a:p>
            <a:r>
              <a:rPr lang="en-US" sz="2000" dirty="0"/>
              <a:t>Save the newly edited dashboard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89233-8C18-45F8-B23E-DC059337785D}"/>
              </a:ext>
            </a:extLst>
          </p:cNvPr>
          <p:cNvSpPr/>
          <p:nvPr/>
        </p:nvSpPr>
        <p:spPr>
          <a:xfrm>
            <a:off x="7058135" y="1491630"/>
            <a:ext cx="39418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39948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66ABAD-E8AE-4390-8536-F8AB7D0E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646"/>
            <a:ext cx="9144000" cy="2428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9541"/>
            <a:ext cx="8712968" cy="864097"/>
          </a:xfrm>
        </p:spPr>
        <p:txBody>
          <a:bodyPr>
            <a:normAutofit/>
          </a:bodyPr>
          <a:lstStyle/>
          <a:p>
            <a:r>
              <a:rPr lang="en-US" sz="2000" dirty="0"/>
              <a:t>Now we have the customized dashboard with Loans separated into two separate columns of “in house” and “not in house”.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056D89-9482-44EB-A8BA-6FB3939F02E0}"/>
              </a:ext>
            </a:extLst>
          </p:cNvPr>
          <p:cNvSpPr/>
          <p:nvPr/>
        </p:nvSpPr>
        <p:spPr>
          <a:xfrm>
            <a:off x="107504" y="3219822"/>
            <a:ext cx="1512168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1D1008-AE52-4A67-B3AE-5BE3AEB5B306}"/>
              </a:ext>
            </a:extLst>
          </p:cNvPr>
          <p:cNvSpPr/>
          <p:nvPr/>
        </p:nvSpPr>
        <p:spPr>
          <a:xfrm>
            <a:off x="683568" y="1934788"/>
            <a:ext cx="1368152" cy="2958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674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3744416"/>
          </a:xfrm>
        </p:spPr>
        <p:txBody>
          <a:bodyPr>
            <a:normAutofit/>
          </a:bodyPr>
          <a:lstStyle/>
          <a:p>
            <a:r>
              <a:rPr lang="en-US" dirty="0"/>
              <a:t>How can I edit the Fulfillment Dashboard so it separates between “In House” and “Not In House” loans.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3744416"/>
          </a:xfrm>
        </p:spPr>
        <p:txBody>
          <a:bodyPr>
            <a:normAutofit/>
          </a:bodyPr>
          <a:lstStyle/>
          <a:p>
            <a:r>
              <a:rPr lang="en-US" sz="2800" dirty="0"/>
              <a:t>Any Alma Analytics report (or dashboard or prompt) which is under the “Alma” folder cannot be edited.</a:t>
            </a:r>
          </a:p>
          <a:p>
            <a:r>
              <a:rPr lang="en-US" sz="2800" dirty="0"/>
              <a:t>All entities under the “Alma” folder are provided by Ex Libris as default reports and cannot be changed in the “Alma” folder.</a:t>
            </a:r>
          </a:p>
          <a:p>
            <a:r>
              <a:rPr lang="en-US" sz="2800" dirty="0"/>
              <a:t>They can be copied elsewhere and then changed.</a:t>
            </a:r>
          </a:p>
        </p:txBody>
      </p:sp>
    </p:spTree>
    <p:extLst>
      <p:ext uri="{BB962C8B-B14F-4D97-AF65-F5344CB8AC3E}">
        <p14:creationId xmlns:p14="http://schemas.microsoft.com/office/powerpoint/2010/main" val="101972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3744416"/>
          </a:xfrm>
        </p:spPr>
        <p:txBody>
          <a:bodyPr>
            <a:normAutofit/>
          </a:bodyPr>
          <a:lstStyle/>
          <a:p>
            <a:r>
              <a:rPr lang="en-US" sz="2800" dirty="0"/>
              <a:t>For an explanation of the directory structure see:  </a:t>
            </a:r>
            <a:r>
              <a:rPr lang="en-US" sz="2800" dirty="0">
                <a:hlinkClick r:id="rId2"/>
              </a:rPr>
              <a:t>Analytics Folders</a:t>
            </a:r>
            <a:r>
              <a:rPr lang="en-US" sz="2800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A642DB-7292-47FD-81D1-808B79104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234"/>
            <a:ext cx="9144000" cy="11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4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374441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Copy the folder which contains the default dashboard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Paste the copied folder wherever you desire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Run the dashboard from this "local directory" location and see the report we want to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 "Edit Dashboard"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Click "edit analysis" on the report then edit and save it in the "local directory" 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Edit the dashboard to point to the new report </a:t>
            </a:r>
            <a:r>
              <a:rPr lang="en-US" sz="2800" dirty="0" err="1"/>
              <a:t>insytesd</a:t>
            </a:r>
            <a:r>
              <a:rPr lang="en-US" sz="2800" dirty="0"/>
              <a:t> of the default report</a:t>
            </a:r>
          </a:p>
        </p:txBody>
      </p:sp>
    </p:spTree>
    <p:extLst>
      <p:ext uri="{BB962C8B-B14F-4D97-AF65-F5344CB8AC3E}">
        <p14:creationId xmlns:p14="http://schemas.microsoft.com/office/powerpoint/2010/main" val="414986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93610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First copy the folder which contains the default dashboard: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8DC91-F4A4-4A1A-A060-B5EAF3B13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9" y="1563638"/>
            <a:ext cx="5733561" cy="31763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11330F-1885-45C0-A535-27D7D4AC8E07}"/>
              </a:ext>
            </a:extLst>
          </p:cNvPr>
          <p:cNvSpPr/>
          <p:nvPr/>
        </p:nvSpPr>
        <p:spPr>
          <a:xfrm>
            <a:off x="5622644" y="2910524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8DF663-C5DF-4558-B823-DADC04495823}"/>
              </a:ext>
            </a:extLst>
          </p:cNvPr>
          <p:cNvSpPr/>
          <p:nvPr/>
        </p:nvSpPr>
        <p:spPr>
          <a:xfrm>
            <a:off x="5622644" y="2190069"/>
            <a:ext cx="53353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87815D-3B31-4194-A6B2-F9FBCDF2E60C}"/>
              </a:ext>
            </a:extLst>
          </p:cNvPr>
          <p:cNvSpPr/>
          <p:nvPr/>
        </p:nvSpPr>
        <p:spPr>
          <a:xfrm>
            <a:off x="5089112" y="1910639"/>
            <a:ext cx="851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929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3906681" cy="1944216"/>
          </a:xfrm>
        </p:spPr>
        <p:txBody>
          <a:bodyPr>
            <a:normAutofit/>
          </a:bodyPr>
          <a:lstStyle/>
          <a:p>
            <a:r>
              <a:rPr lang="en-US" dirty="0"/>
              <a:t>Paste the copied folder wherever you desire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8200D-73E0-4A02-B002-1CB99111A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015" y="501678"/>
            <a:ext cx="2876550" cy="4314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6C20FB-2FC0-48DB-B78D-53187270E7A6}"/>
              </a:ext>
            </a:extLst>
          </p:cNvPr>
          <p:cNvSpPr/>
          <p:nvPr/>
        </p:nvSpPr>
        <p:spPr>
          <a:xfrm>
            <a:off x="5004048" y="2427734"/>
            <a:ext cx="23762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81A6BA-2757-417B-B2E2-DD1D3248CC39}"/>
              </a:ext>
            </a:extLst>
          </p:cNvPr>
          <p:cNvSpPr/>
          <p:nvPr/>
        </p:nvSpPr>
        <p:spPr>
          <a:xfrm>
            <a:off x="4644008" y="4371950"/>
            <a:ext cx="7200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2765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9BB360-AEBB-4207-9256-CF3919642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1526257"/>
            <a:ext cx="7191375" cy="3133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after step two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1368152"/>
          </a:xfrm>
        </p:spPr>
        <p:txBody>
          <a:bodyPr>
            <a:normAutofit/>
          </a:bodyPr>
          <a:lstStyle/>
          <a:p>
            <a:r>
              <a:rPr lang="en-US" dirty="0"/>
              <a:t>Now we have a copy of the default dashboard in a folder where we can edit it.  We also have the reports of the dashboard.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80276B-F8BC-489D-9AA8-4BF83CA9163E}"/>
              </a:ext>
            </a:extLst>
          </p:cNvPr>
          <p:cNvSpPr/>
          <p:nvPr/>
        </p:nvSpPr>
        <p:spPr>
          <a:xfrm>
            <a:off x="4182483" y="1872936"/>
            <a:ext cx="3906577" cy="283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019DC9-9D60-4B07-B635-3887B5FC6A44}"/>
              </a:ext>
            </a:extLst>
          </p:cNvPr>
          <p:cNvSpPr/>
          <p:nvPr/>
        </p:nvSpPr>
        <p:spPr>
          <a:xfrm>
            <a:off x="1259632" y="2899891"/>
            <a:ext cx="2160240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E2E96D-04B4-4EF8-B743-6C7F9733315D}"/>
              </a:ext>
            </a:extLst>
          </p:cNvPr>
          <p:cNvSpPr/>
          <p:nvPr/>
        </p:nvSpPr>
        <p:spPr>
          <a:xfrm>
            <a:off x="4182483" y="2899891"/>
            <a:ext cx="1397629" cy="535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273B84-3901-43F9-9502-162438EAD09D}"/>
              </a:ext>
            </a:extLst>
          </p:cNvPr>
          <p:cNvSpPr/>
          <p:nvPr/>
        </p:nvSpPr>
        <p:spPr>
          <a:xfrm>
            <a:off x="4182482" y="3833267"/>
            <a:ext cx="1397629" cy="466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213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1DFDC7-66D8-4C85-964B-82A0782F5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774"/>
            <a:ext cx="9144000" cy="204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5760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run the dashboard from this “local directory” location and see the report we want to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DE591-61F7-4735-ABD9-A7253EB541A2}"/>
              </a:ext>
            </a:extLst>
          </p:cNvPr>
          <p:cNvSpPr/>
          <p:nvPr/>
        </p:nvSpPr>
        <p:spPr>
          <a:xfrm>
            <a:off x="665820" y="1761423"/>
            <a:ext cx="1241884" cy="289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327B7B-E122-487F-A577-003A7B521050}"/>
              </a:ext>
            </a:extLst>
          </p:cNvPr>
          <p:cNvSpPr/>
          <p:nvPr/>
        </p:nvSpPr>
        <p:spPr>
          <a:xfrm>
            <a:off x="251520" y="2800381"/>
            <a:ext cx="1224136" cy="7074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15D846-F342-4E25-981F-A9BC3A3EB64D}"/>
              </a:ext>
            </a:extLst>
          </p:cNvPr>
          <p:cNvSpPr txBox="1"/>
          <p:nvPr/>
        </p:nvSpPr>
        <p:spPr>
          <a:xfrm>
            <a:off x="1115616" y="3943171"/>
            <a:ext cx="345638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1600" dirty="0"/>
              <a:t>Instead of one column with “Loans (In House + Not In House) we want to separate this into two columns</a:t>
            </a:r>
            <a:endParaRPr lang="he-IL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8CF7A9-5205-4913-84BE-8C3A17A2E691}"/>
              </a:ext>
            </a:extLst>
          </p:cNvPr>
          <p:cNvCxnSpPr>
            <a:endCxn id="8" idx="2"/>
          </p:cNvCxnSpPr>
          <p:nvPr/>
        </p:nvCxnSpPr>
        <p:spPr>
          <a:xfrm flipH="1" flipV="1">
            <a:off x="863588" y="3507854"/>
            <a:ext cx="36004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CCAFCB-4744-479A-8AC4-BB0E460472A0}"/>
              </a:ext>
            </a:extLst>
          </p:cNvPr>
          <p:cNvCxnSpPr>
            <a:cxnSpLocks/>
          </p:cNvCxnSpPr>
          <p:nvPr/>
        </p:nvCxnSpPr>
        <p:spPr>
          <a:xfrm flipH="1" flipV="1">
            <a:off x="914400" y="4217301"/>
            <a:ext cx="186408" cy="13073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717883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6565</TotalTime>
  <Words>478</Words>
  <Application>Microsoft Office PowerPoint</Application>
  <PresentationFormat>On-screen Show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IGeLU_2016_16X9 (1)</vt:lpstr>
      <vt:lpstr>How to Edit a Default Alma Analytics Dashboard</vt:lpstr>
      <vt:lpstr>The question</vt:lpstr>
      <vt:lpstr>Introduction and background</vt:lpstr>
      <vt:lpstr>Introduction and background</vt:lpstr>
      <vt:lpstr>The six steps</vt:lpstr>
      <vt:lpstr>Step one</vt:lpstr>
      <vt:lpstr>Step two</vt:lpstr>
      <vt:lpstr>Results after step two</vt:lpstr>
      <vt:lpstr>Step three</vt:lpstr>
      <vt:lpstr>Step four</vt:lpstr>
      <vt:lpstr>Step five</vt:lpstr>
      <vt:lpstr>Step five (continued)</vt:lpstr>
      <vt:lpstr>Step five (continued)</vt:lpstr>
      <vt:lpstr>Step six</vt:lpstr>
      <vt:lpstr>Step six (continued)</vt:lpstr>
      <vt:lpstr>Step six (continued)</vt:lpstr>
      <vt:lpstr>Step six (continued)</vt:lpstr>
      <vt:lpstr>Step six (continued)</vt:lpstr>
      <vt:lpstr>The results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Benzion Boyarsky</cp:lastModifiedBy>
  <cp:revision>473</cp:revision>
  <dcterms:created xsi:type="dcterms:W3CDTF">2017-01-02T15:10:30Z</dcterms:created>
  <dcterms:modified xsi:type="dcterms:W3CDTF">2019-03-18T09:57:05Z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